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D1A13907-7596-4F3A-8F55-5D148A1936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FD4D7AF-78EB-4956-8D7C-A1B02B93AA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7C2E2-AECA-459E-A1C4-B71A3DB47AD2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DF3A8EA-FD42-4E36-AF54-519E31151D6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F0EDFE5-8943-48ED-AE71-E995383C43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957E1-35D5-480C-8F18-8E0CBDA8BA1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2880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7892DC-1B02-7CC9-FE32-CB491AFA8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F6CCDD3-F784-2815-A7D4-0896954846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8E35213-36A2-1F70-64A4-9D0D20E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DCF78FB-8D1C-C38B-AD20-7D82296A7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C6EE46-9020-FD2A-6C53-0EDA19B7C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053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4874B3-BF42-1752-1339-DB52C124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BCC506A-8827-2894-2A3D-86DE0D6C5E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BE1CCB8-36DD-167C-C983-CD50A839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9B48F76-7BC2-5F46-7E32-BD1745D64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804E669-6C10-6C50-9AF5-14A1C563D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5309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D2AA7ACD-ACB6-3224-1B34-F7A170CF28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8FE4962-249B-3471-9E11-B7ABBA54E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288F23A-5971-AC1F-7CC5-DD0E74F8B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A340A91-193E-2D50-D890-0AD92CF0C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56C5CD6-AE2D-D136-0AFF-038D88232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853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FAA4BB-D0BE-938C-5B80-91397B8A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9EB6CBE-C81C-3D5D-D448-81C7437CC9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12DC8C4-9334-24D4-BE52-11C13AB24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5367D08-3CA2-7A3A-7014-F69B0AAEE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D2FF166-C8E6-40F8-494A-9EBBFAE8C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9758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B2F0776-A032-8C19-8B4B-CF77E2D7E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9A8F775-E3A7-6000-8D5B-6CF0F79D0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220AD90-D3B0-7C6B-76B8-6F796E52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9E51F46-DB6F-8D96-36DA-05AD1159B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B4ED7FE-3DFC-3AD7-9BD4-C6FBBA366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339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FD9D4-7FB0-0D92-68E6-D45539316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9B85782-3405-7764-0DC1-5ADBBAFA4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31E99E4-E133-2F37-E21D-7EFC187F1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1669437-9E77-B802-CC04-597394B4D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027595F7-F486-C2E1-7169-0F37526A8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73973E6-74B7-A81A-E920-B1B8F3D8E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121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EE04B5-EB35-F197-5120-F229FDAF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73CD018-C20B-0302-BDD8-E5B5F1878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FA90162-CE96-C9BB-2166-B9D22F0287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62A24014-9B07-2067-C587-24687D8408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25F4C3EF-3621-30BC-0BFE-8F8F4773FF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7F50478-A8D5-2C11-7A4E-589E14E8C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D0FDED75-D066-01BD-C7F7-244B9EDD9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7F4EB237-FDB2-7923-C1E2-C41171762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8935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679673-AC99-56BD-381B-5540EC195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66900CD-6C60-5439-A0C6-02EC162FE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4C65CB1-A8FD-0948-62D0-A5377035C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41A0C4A-7B17-3E1A-0594-92186183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6789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D537443C-CBA7-56F6-4F5E-79DF8828D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85C6CCA-A79F-D8EB-AB6E-C7F3AB33E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EC17A02-D67C-63B1-ED74-8492F1D4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390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842C93D-2432-4D3E-7EA8-343AD28C8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90C02E-CF5F-71C5-E0A4-ADBDF806A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E720D33-DF9A-340B-1FB8-6D3F34C62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2DB09DA9-6107-724D-7A9E-82EC879F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3CA77F4-7AD4-A16A-0663-5662EE2D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3693D9C-434F-0C19-7433-EE31DADA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4513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9D1581-FC24-3581-1704-B0BFBD67A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92ED739-DEA0-CC93-8C7B-F9DA12EF88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A97637A-D7EF-7FD7-6569-EAE62C755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41D01F9-9480-A7E1-0BEF-65D95F811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15B4379-1B5B-7E4E-A333-F5B6BE30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88D5980-F111-F82E-85DF-1A907232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693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8FCDC76-8DBB-088E-7ABE-9D0CD3F59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B5666753-FD17-D457-223A-B123C0DD7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5DCFFC4-617D-B684-9890-5E94177DB8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EB025-09EA-45CC-BF60-CC3D2F3D79B5}" type="datetimeFigureOut">
              <a:rPr lang="pl-PL" smtClean="0"/>
              <a:t>05.12.2023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89B6A4-5C82-D17A-7D94-38B25DCB6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9D0DA53-1B98-B9DC-417F-042648537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8E3F5-1723-4CB8-A082-F4453DB30D8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0370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26844C3E-A20C-45FA-B275-DC9F5C719371}"/>
              </a:ext>
            </a:extLst>
          </p:cNvPr>
          <p:cNvGrpSpPr/>
          <p:nvPr/>
        </p:nvGrpSpPr>
        <p:grpSpPr>
          <a:xfrm>
            <a:off x="4866218" y="-49102"/>
            <a:ext cx="7193975" cy="6907103"/>
            <a:chOff x="-407303" y="-7911"/>
            <a:chExt cx="7467130" cy="6907103"/>
          </a:xfrm>
        </p:grpSpPr>
        <p:grpSp>
          <p:nvGrpSpPr>
            <p:cNvPr id="3" name="Group 3"/>
            <p:cNvGrpSpPr/>
            <p:nvPr/>
          </p:nvGrpSpPr>
          <p:grpSpPr>
            <a:xfrm>
              <a:off x="-407303" y="-7911"/>
              <a:ext cx="7467130" cy="6907103"/>
              <a:chOff x="-13956" y="-38100"/>
              <a:chExt cx="2921660" cy="2914654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-13956" y="17382"/>
                <a:ext cx="2907704" cy="2859172"/>
              </a:xfrm>
              <a:custGeom>
                <a:avLst/>
                <a:gdLst/>
                <a:ahLst/>
                <a:cxnLst/>
                <a:rect l="l" t="t" r="r" b="b"/>
                <a:pathLst>
                  <a:path w="2907704" h="2859172">
                    <a:moveTo>
                      <a:pt x="0" y="0"/>
                    </a:moveTo>
                    <a:lnTo>
                      <a:pt x="2907704" y="0"/>
                    </a:lnTo>
                    <a:lnTo>
                      <a:pt x="2907704" y="2859172"/>
                    </a:lnTo>
                    <a:lnTo>
                      <a:pt x="0" y="2859172"/>
                    </a:lnTo>
                    <a:close/>
                  </a:path>
                </a:pathLst>
              </a:custGeom>
              <a:solidFill>
                <a:srgbClr val="3162AD"/>
              </a:solidFill>
            </p:spPr>
          </p:sp>
          <p:sp>
            <p:nvSpPr>
              <p:cNvPr id="5" name="TextBox 5"/>
              <p:cNvSpPr txBox="1"/>
              <p:nvPr/>
            </p:nvSpPr>
            <p:spPr>
              <a:xfrm>
                <a:off x="0" y="-38100"/>
                <a:ext cx="2907704" cy="2897272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>
                  <a:lnSpc>
                    <a:spcPts val="1773"/>
                  </a:lnSpc>
                  <a:spcBef>
                    <a:spcPct val="0"/>
                  </a:spcBef>
                </a:pPr>
                <a:endParaRPr sz="1200" dirty="0"/>
              </a:p>
            </p:txBody>
          </p:sp>
        </p:grpSp>
        <p:sp>
          <p:nvSpPr>
            <p:cNvPr id="6" name="TextBox 6"/>
            <p:cNvSpPr txBox="1"/>
            <p:nvPr/>
          </p:nvSpPr>
          <p:spPr>
            <a:xfrm>
              <a:off x="328264" y="1117719"/>
              <a:ext cx="5960329" cy="24093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771"/>
                </a:lnSpc>
              </a:pPr>
              <a:r>
                <a:rPr lang="en-US" sz="3458" spc="48" dirty="0">
                  <a:solidFill>
                    <a:srgbClr val="FF0000"/>
                  </a:solidFill>
                  <a:latin typeface="Archivo Black"/>
                </a:rPr>
                <a:t>PROJEKT:</a:t>
              </a:r>
            </a:p>
            <a:p>
              <a:pPr algn="ctr">
                <a:lnSpc>
                  <a:spcPts val="4771"/>
                </a:lnSpc>
              </a:pPr>
              <a:endParaRPr lang="en-US" sz="3458" spc="48" dirty="0">
                <a:solidFill>
                  <a:srgbClr val="FF0000"/>
                </a:solidFill>
                <a:latin typeface="Archivo Black"/>
              </a:endParaRPr>
            </a:p>
            <a:p>
              <a:pPr algn="ctr">
                <a:lnSpc>
                  <a:spcPts val="4771"/>
                </a:lnSpc>
              </a:pPr>
              <a:r>
                <a:rPr lang="en-US" sz="3458" spc="48" dirty="0">
                  <a:latin typeface="Archivo Black"/>
                </a:rPr>
                <a:t>POZNAŃ UZALEŻNIONY </a:t>
              </a:r>
            </a:p>
            <a:p>
              <a:pPr algn="ctr">
                <a:lnSpc>
                  <a:spcPts val="4771"/>
                </a:lnSpc>
              </a:pPr>
              <a:r>
                <a:rPr lang="en-US" sz="3458" spc="48" dirty="0">
                  <a:latin typeface="Archivo Black"/>
                </a:rPr>
                <a:t>OD PROFILAKTYKI </a:t>
              </a:r>
            </a:p>
          </p:txBody>
        </p:sp>
        <p:sp>
          <p:nvSpPr>
            <p:cNvPr id="7" name="AutoShape 7"/>
            <p:cNvSpPr/>
            <p:nvPr/>
          </p:nvSpPr>
          <p:spPr>
            <a:xfrm>
              <a:off x="1144348" y="1955034"/>
              <a:ext cx="4328160" cy="0"/>
            </a:xfrm>
            <a:prstGeom prst="line">
              <a:avLst/>
            </a:prstGeom>
            <a:ln w="38100" cap="flat">
              <a:solidFill>
                <a:srgbClr val="FF0000"/>
              </a:solidFill>
              <a:prstDash val="solid"/>
              <a:headEnd type="none" w="sm" len="sm"/>
              <a:tailEnd type="none" w="sm" len="sm"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328264" y="4498750"/>
              <a:ext cx="5960329" cy="72276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31"/>
                </a:lnSpc>
              </a:pPr>
              <a:r>
                <a:rPr lang="en-US" sz="2124" spc="29" dirty="0">
                  <a:solidFill>
                    <a:srgbClr val="FFFFFF"/>
                  </a:solidFill>
                  <a:latin typeface="Archivo Black"/>
                </a:rPr>
                <a:t> MODUŁ DLA MIEJSKICH </a:t>
              </a:r>
              <a:r>
                <a:rPr lang="pl-PL" sz="2124" spc="29" dirty="0">
                  <a:solidFill>
                    <a:srgbClr val="FFFFFF"/>
                  </a:solidFill>
                  <a:latin typeface="Archivo Black"/>
                </a:rPr>
                <a:t>PLACÓWEK</a:t>
              </a:r>
              <a:r>
                <a:rPr lang="en-US" sz="2124" spc="29" dirty="0">
                  <a:solidFill>
                    <a:srgbClr val="FFFFFF"/>
                  </a:solidFill>
                  <a:latin typeface="Archivo Black"/>
                </a:rPr>
                <a:t> POMOCY SPOŁECZNEJ</a:t>
              </a:r>
              <a:r>
                <a:rPr lang="pl-PL" sz="2124" spc="29" dirty="0">
                  <a:solidFill>
                    <a:srgbClr val="FFFFFF"/>
                  </a:solidFill>
                  <a:latin typeface="Archivo Black"/>
                </a:rPr>
                <a:t> </a:t>
              </a:r>
              <a:r>
                <a:rPr lang="en-US" sz="2124" spc="29" dirty="0">
                  <a:solidFill>
                    <a:srgbClr val="FFFFFF"/>
                  </a:solidFill>
                  <a:latin typeface="Archivo Black"/>
                </a:rPr>
                <a:t>W POZNANIU</a:t>
              </a:r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1B13300-601D-4255-AFD8-0D84B0057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29" y="2329654"/>
            <a:ext cx="2819400" cy="2198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6" y="255882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6" y="255882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upa 12">
            <a:extLst>
              <a:ext uri="{FF2B5EF4-FFF2-40B4-BE49-F238E27FC236}">
                <a16:creationId xmlns:a16="http://schemas.microsoft.com/office/drawing/2014/main" id="{EBDD97AE-183B-40F6-9CCB-934F64C761CE}"/>
              </a:ext>
            </a:extLst>
          </p:cNvPr>
          <p:cNvGrpSpPr/>
          <p:nvPr/>
        </p:nvGrpSpPr>
        <p:grpSpPr>
          <a:xfrm>
            <a:off x="4679092" y="116572"/>
            <a:ext cx="7405816" cy="6391320"/>
            <a:chOff x="443890" y="348680"/>
            <a:chExt cx="9938320" cy="9938320"/>
          </a:xfrm>
        </p:grpSpPr>
        <p:grpSp>
          <p:nvGrpSpPr>
            <p:cNvPr id="14" name="Group 3">
              <a:extLst>
                <a:ext uri="{FF2B5EF4-FFF2-40B4-BE49-F238E27FC236}">
                  <a16:creationId xmlns:a16="http://schemas.microsoft.com/office/drawing/2014/main" id="{2EEE0A90-4528-4329-A087-823E5E69994D}"/>
                </a:ext>
              </a:extLst>
            </p:cNvPr>
            <p:cNvGrpSpPr/>
            <p:nvPr/>
          </p:nvGrpSpPr>
          <p:grpSpPr>
            <a:xfrm>
              <a:off x="443890" y="348680"/>
              <a:ext cx="9938320" cy="9938320"/>
              <a:chOff x="0" y="0"/>
              <a:chExt cx="812800" cy="812800"/>
            </a:xfrm>
          </p:grpSpPr>
          <p:sp>
            <p:nvSpPr>
              <p:cNvPr id="16" name="Freeform 4">
                <a:extLst>
                  <a:ext uri="{FF2B5EF4-FFF2-40B4-BE49-F238E27FC236}">
                    <a16:creationId xmlns:a16="http://schemas.microsoft.com/office/drawing/2014/main" id="{2B651534-8B6B-4710-9C89-8F54960B7898}"/>
                  </a:ext>
                </a:extLst>
              </p:cNvPr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812800" y="0"/>
                    </a:moveTo>
                    <a:lnTo>
                      <a:pt x="0" y="0"/>
                    </a:lnTo>
                    <a:lnTo>
                      <a:pt x="0" y="624840"/>
                    </a:lnTo>
                    <a:lnTo>
                      <a:pt x="157480" y="624840"/>
                    </a:lnTo>
                    <a:lnTo>
                      <a:pt x="157480" y="812800"/>
                    </a:lnTo>
                    <a:lnTo>
                      <a:pt x="463550" y="624840"/>
                    </a:lnTo>
                    <a:lnTo>
                      <a:pt x="812800" y="624840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rgbClr val="3162AD"/>
              </a:solidFill>
            </p:spPr>
          </p:sp>
          <p:sp>
            <p:nvSpPr>
              <p:cNvPr id="17" name="TextBox 5">
                <a:extLst>
                  <a:ext uri="{FF2B5EF4-FFF2-40B4-BE49-F238E27FC236}">
                    <a16:creationId xmlns:a16="http://schemas.microsoft.com/office/drawing/2014/main" id="{2CE1C6F8-22D7-4B00-B71F-76E72753C517}"/>
                  </a:ext>
                </a:extLst>
              </p:cNvPr>
              <p:cNvSpPr txBox="1"/>
              <p:nvPr/>
            </p:nvSpPr>
            <p:spPr>
              <a:xfrm>
                <a:off x="0" y="-38100"/>
                <a:ext cx="812800" cy="660400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 dirty="0"/>
              </a:p>
            </p:txBody>
          </p:sp>
        </p:grpSp>
        <p:sp>
          <p:nvSpPr>
            <p:cNvPr id="15" name="TextBox 6">
              <a:extLst>
                <a:ext uri="{FF2B5EF4-FFF2-40B4-BE49-F238E27FC236}">
                  <a16:creationId xmlns:a16="http://schemas.microsoft.com/office/drawing/2014/main" id="{D45C63A7-7491-4651-91DC-8B1CBD750B2C}"/>
                </a:ext>
              </a:extLst>
            </p:cNvPr>
            <p:cNvSpPr txBox="1"/>
            <p:nvPr/>
          </p:nvSpPr>
          <p:spPr>
            <a:xfrm>
              <a:off x="643346" y="348680"/>
              <a:ext cx="9738864" cy="72560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120"/>
                </a:lnSpc>
              </a:pPr>
              <a:r>
                <a:rPr lang="en-US" sz="2000" spc="41" dirty="0">
                  <a:solidFill>
                    <a:srgbClr val="FCFCFC"/>
                  </a:solidFill>
                </a:rPr>
                <a:t>JEST TO PROJEKT PROFILAKTYCZNO-EDUKACYJNY PRZEZNACZONY DLA</a:t>
              </a:r>
              <a:r>
                <a:rPr lang="pl-PL" sz="2000" spc="41" dirty="0">
                  <a:solidFill>
                    <a:srgbClr val="FCFCFC"/>
                  </a:solidFill>
                </a:rPr>
                <a:t>:</a:t>
              </a:r>
            </a:p>
            <a:p>
              <a:pPr marL="342900" indent="-342900">
                <a:lnSpc>
                  <a:spcPts val="4120"/>
                </a:lnSpc>
                <a:buFont typeface="Wingdings" panose="05000000000000000000" pitchFamily="2" charset="2"/>
                <a:buChar char="v"/>
              </a:pPr>
              <a:r>
                <a:rPr lang="en-US" sz="2000" spc="41" dirty="0">
                  <a:solidFill>
                    <a:srgbClr val="FCFCFC"/>
                  </a:solidFill>
                </a:rPr>
                <a:t>MIESZKAŃCÓW DOMÓW POMOCY SPOŁECZNEJ</a:t>
              </a:r>
              <a:r>
                <a:rPr lang="pl-PL" sz="2000" spc="41" dirty="0">
                  <a:solidFill>
                    <a:srgbClr val="FCFCFC"/>
                  </a:solidFill>
                </a:rPr>
                <a:t>   </a:t>
              </a:r>
            </a:p>
            <a:p>
              <a:pPr marL="342900" indent="-342900">
                <a:lnSpc>
                  <a:spcPts val="4120"/>
                </a:lnSpc>
                <a:buFont typeface="Wingdings" panose="05000000000000000000" pitchFamily="2" charset="2"/>
                <a:buChar char="v"/>
              </a:pPr>
              <a:r>
                <a:rPr lang="pl-PL" sz="2000" spc="41" dirty="0">
                  <a:solidFill>
                    <a:srgbClr val="FCFCFC"/>
                  </a:solidFill>
                </a:rPr>
                <a:t>UCZESTNIKÓW </a:t>
              </a:r>
              <a:r>
                <a:rPr lang="en-US" sz="2000" spc="41" dirty="0">
                  <a:solidFill>
                    <a:srgbClr val="FCFCFC"/>
                  </a:solidFill>
                </a:rPr>
                <a:t>DZIENNYCH DOMÓW POMOCY W POZNANIU</a:t>
              </a:r>
              <a:endParaRPr lang="pl-PL" sz="2000" spc="41" dirty="0">
                <a:solidFill>
                  <a:srgbClr val="FCFCFC"/>
                </a:solidFill>
              </a:endParaRPr>
            </a:p>
            <a:p>
              <a:pPr>
                <a:lnSpc>
                  <a:spcPts val="2800"/>
                </a:lnSpc>
              </a:pPr>
              <a:r>
                <a:rPr lang="en-US" sz="2000" spc="41" dirty="0">
                  <a:solidFill>
                    <a:srgbClr val="FCFCFC"/>
                  </a:solidFill>
                </a:rPr>
                <a:t> </a:t>
              </a:r>
              <a:r>
                <a:rPr lang="en-US" sz="1600" spc="41" dirty="0"/>
                <a:t>ZAGROŻONYCH W SPOSÓB SZCZEGÓLNY OBECNOŚCIĄ CZYNNIKÓW RYZYKA, ZWIĄZANYCH Z</a:t>
              </a:r>
              <a:r>
                <a:rPr lang="pl-PL" sz="1600" spc="41" dirty="0"/>
                <a:t> UŻYWANIEM, NADUŻYWANIEM:</a:t>
              </a:r>
            </a:p>
            <a:p>
              <a:pPr marL="342900" indent="-342900">
                <a:lnSpc>
                  <a:spcPts val="3600"/>
                </a:lnSpc>
                <a:buFont typeface="Wingdings" panose="05000000000000000000" pitchFamily="2" charset="2"/>
                <a:buChar char="§"/>
              </a:pPr>
              <a:r>
                <a:rPr lang="en-US" sz="2000" spc="4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ALKOHOLU, </a:t>
              </a:r>
              <a:endParaRPr lang="pl-PL" sz="2000" spc="4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marL="342900" indent="-342900">
                <a:lnSpc>
                  <a:spcPts val="3600"/>
                </a:lnSpc>
                <a:buFont typeface="Wingdings" panose="05000000000000000000" pitchFamily="2" charset="2"/>
                <a:buChar char="§"/>
              </a:pPr>
              <a:r>
                <a:rPr lang="en-US" sz="2000" spc="4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ŚRODKÓW USPAKAJAJĄCYCH, LEKÓW NASENNYCH</a:t>
              </a:r>
              <a:endParaRPr lang="pl-PL" sz="2000" spc="4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marL="342900" indent="-342900">
                <a:lnSpc>
                  <a:spcPts val="3600"/>
                </a:lnSpc>
                <a:buFont typeface="Wingdings" panose="05000000000000000000" pitchFamily="2" charset="2"/>
                <a:buChar char="§"/>
              </a:pPr>
              <a:r>
                <a:rPr lang="en-US" sz="2000" spc="4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INNYCH SUBSTANCJI PSYCHOAKTYWNYCH </a:t>
              </a:r>
              <a:endParaRPr lang="pl-PL" sz="2000" spc="4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marL="342900" indent="-342900">
                <a:lnSpc>
                  <a:spcPts val="4120"/>
                </a:lnSpc>
                <a:buFont typeface="Wingdings" panose="05000000000000000000" pitchFamily="2" charset="2"/>
                <a:buChar char="v"/>
              </a:pPr>
              <a:r>
                <a:rPr lang="en-US" sz="2000" spc="41" dirty="0">
                  <a:solidFill>
                    <a:schemeClr val="bg1"/>
                  </a:solidFill>
                </a:rPr>
                <a:t>PRACOWNIKÓW ZATRUDNIONYCH W WW. PLACÓWKACH</a:t>
              </a:r>
              <a:endParaRPr lang="en-US" sz="2986" spc="41" dirty="0">
                <a:solidFill>
                  <a:schemeClr val="bg1"/>
                </a:solidFill>
                <a:latin typeface="Agrandir Bold"/>
              </a:endParaRPr>
            </a:p>
          </p:txBody>
        </p:sp>
      </p:grpSp>
      <p:pic>
        <p:nvPicPr>
          <p:cNvPr id="20" name="Obraz 19">
            <a:extLst>
              <a:ext uri="{FF2B5EF4-FFF2-40B4-BE49-F238E27FC236}">
                <a16:creationId xmlns:a16="http://schemas.microsoft.com/office/drawing/2014/main" id="{64EEE207-41E8-46AA-B623-2BAE2D413D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32" y="3923871"/>
            <a:ext cx="3277599" cy="2458199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0E4267D0-2B24-49B9-8AF4-3C26549C3D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177" y="1220643"/>
            <a:ext cx="3277600" cy="245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18B271E-F8A4-473F-A7CF-794000290506}"/>
              </a:ext>
            </a:extLst>
          </p:cNvPr>
          <p:cNvGrpSpPr/>
          <p:nvPr/>
        </p:nvGrpSpPr>
        <p:grpSpPr>
          <a:xfrm>
            <a:off x="2364313" y="-185531"/>
            <a:ext cx="9694335" cy="2635930"/>
            <a:chOff x="0" y="-152400"/>
            <a:chExt cx="4971833" cy="1007525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C06E98D-29C6-4132-B6A3-EB519D08D155}"/>
                </a:ext>
              </a:extLst>
            </p:cNvPr>
            <p:cNvSpPr/>
            <p:nvPr/>
          </p:nvSpPr>
          <p:spPr>
            <a:xfrm>
              <a:off x="60791" y="0"/>
              <a:ext cx="4911042" cy="644240"/>
            </a:xfrm>
            <a:custGeom>
              <a:avLst/>
              <a:gdLst/>
              <a:ahLst/>
              <a:cxnLst/>
              <a:rect l="l" t="t" r="r" b="b"/>
              <a:pathLst>
                <a:path w="4971833" h="855125">
                  <a:moveTo>
                    <a:pt x="20916" y="0"/>
                  </a:moveTo>
                  <a:lnTo>
                    <a:pt x="4950917" y="0"/>
                  </a:lnTo>
                  <a:cubicBezTo>
                    <a:pt x="4956464" y="0"/>
                    <a:pt x="4961784" y="2204"/>
                    <a:pt x="4965707" y="6126"/>
                  </a:cubicBezTo>
                  <a:cubicBezTo>
                    <a:pt x="4969629" y="10049"/>
                    <a:pt x="4971833" y="15369"/>
                    <a:pt x="4971833" y="20916"/>
                  </a:cubicBezTo>
                  <a:lnTo>
                    <a:pt x="4971833" y="834209"/>
                  </a:lnTo>
                  <a:cubicBezTo>
                    <a:pt x="4971833" y="839756"/>
                    <a:pt x="4969629" y="845076"/>
                    <a:pt x="4965707" y="848999"/>
                  </a:cubicBezTo>
                  <a:cubicBezTo>
                    <a:pt x="4961784" y="852921"/>
                    <a:pt x="4956464" y="855125"/>
                    <a:pt x="4950917" y="855125"/>
                  </a:cubicBezTo>
                  <a:lnTo>
                    <a:pt x="20916" y="855125"/>
                  </a:lnTo>
                  <a:cubicBezTo>
                    <a:pt x="15369" y="855125"/>
                    <a:pt x="10049" y="852921"/>
                    <a:pt x="6126" y="848999"/>
                  </a:cubicBezTo>
                  <a:cubicBezTo>
                    <a:pt x="2204" y="845076"/>
                    <a:pt x="0" y="839756"/>
                    <a:pt x="0" y="834209"/>
                  </a:cubicBezTo>
                  <a:lnTo>
                    <a:pt x="0" y="20916"/>
                  </a:lnTo>
                  <a:cubicBezTo>
                    <a:pt x="0" y="15369"/>
                    <a:pt x="2204" y="10049"/>
                    <a:pt x="6126" y="6126"/>
                  </a:cubicBezTo>
                  <a:cubicBezTo>
                    <a:pt x="10049" y="2204"/>
                    <a:pt x="15369" y="0"/>
                    <a:pt x="20916" y="0"/>
                  </a:cubicBezTo>
                  <a:close/>
                </a:path>
              </a:pathLst>
            </a:custGeom>
            <a:solidFill>
              <a:srgbClr val="3162AD"/>
            </a:solidFill>
          </p:spPr>
        </p: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93451C83-2AC0-4262-ACCD-6CAA2D0E267F}"/>
                </a:ext>
              </a:extLst>
            </p:cNvPr>
            <p:cNvSpPr txBox="1"/>
            <p:nvPr/>
          </p:nvSpPr>
          <p:spPr>
            <a:xfrm>
              <a:off x="0" y="-152400"/>
              <a:ext cx="4971832" cy="1007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4800"/>
                </a:lnSpc>
              </a:pPr>
              <a:r>
                <a:rPr lang="en-US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CELE PROJEKTU</a:t>
              </a:r>
            </a:p>
          </p:txBody>
        </p:sp>
      </p:grpSp>
      <p:sp>
        <p:nvSpPr>
          <p:cNvPr id="19" name="Freeform 5">
            <a:extLst>
              <a:ext uri="{FF2B5EF4-FFF2-40B4-BE49-F238E27FC236}">
                <a16:creationId xmlns:a16="http://schemas.microsoft.com/office/drawing/2014/main" id="{9FB08A2D-CB03-43E2-8B95-92441C4D4FCC}"/>
              </a:ext>
            </a:extLst>
          </p:cNvPr>
          <p:cNvSpPr/>
          <p:nvPr/>
        </p:nvSpPr>
        <p:spPr>
          <a:xfrm>
            <a:off x="637167" y="3193909"/>
            <a:ext cx="175651" cy="284359"/>
          </a:xfrm>
          <a:custGeom>
            <a:avLst/>
            <a:gdLst/>
            <a:ahLst/>
            <a:cxnLst/>
            <a:rect l="l" t="t" r="r" b="b"/>
            <a:pathLst>
              <a:path w="331177" h="412681">
                <a:moveTo>
                  <a:pt x="0" y="0"/>
                </a:moveTo>
                <a:lnTo>
                  <a:pt x="331176" y="0"/>
                </a:lnTo>
                <a:lnTo>
                  <a:pt x="331176" y="412681"/>
                </a:lnTo>
                <a:lnTo>
                  <a:pt x="0" y="4126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24D826D1-9B56-4D34-B163-8C53D4C1606B}"/>
              </a:ext>
            </a:extLst>
          </p:cNvPr>
          <p:cNvSpPr/>
          <p:nvPr/>
        </p:nvSpPr>
        <p:spPr>
          <a:xfrm>
            <a:off x="2623033" y="5645045"/>
            <a:ext cx="175651" cy="284359"/>
          </a:xfrm>
          <a:custGeom>
            <a:avLst/>
            <a:gdLst/>
            <a:ahLst/>
            <a:cxnLst/>
            <a:rect l="l" t="t" r="r" b="b"/>
            <a:pathLst>
              <a:path w="331177" h="412681">
                <a:moveTo>
                  <a:pt x="0" y="0"/>
                </a:moveTo>
                <a:lnTo>
                  <a:pt x="331176" y="0"/>
                </a:lnTo>
                <a:lnTo>
                  <a:pt x="331176" y="412682"/>
                </a:lnTo>
                <a:lnTo>
                  <a:pt x="0" y="4126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EB656CD7-1D07-4A3B-9872-C686D3327E3C}"/>
              </a:ext>
            </a:extLst>
          </p:cNvPr>
          <p:cNvSpPr/>
          <p:nvPr/>
        </p:nvSpPr>
        <p:spPr>
          <a:xfrm>
            <a:off x="6315929" y="3617693"/>
            <a:ext cx="175651" cy="284359"/>
          </a:xfrm>
          <a:custGeom>
            <a:avLst/>
            <a:gdLst/>
            <a:ahLst/>
            <a:cxnLst/>
            <a:rect l="l" t="t" r="r" b="b"/>
            <a:pathLst>
              <a:path w="331177" h="412681">
                <a:moveTo>
                  <a:pt x="0" y="0"/>
                </a:moveTo>
                <a:lnTo>
                  <a:pt x="331177" y="0"/>
                </a:lnTo>
                <a:lnTo>
                  <a:pt x="331177" y="412682"/>
                </a:lnTo>
                <a:lnTo>
                  <a:pt x="0" y="4126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1617483E-ED2C-413C-B85E-111FDFE1DFE3}"/>
              </a:ext>
            </a:extLst>
          </p:cNvPr>
          <p:cNvSpPr txBox="1"/>
          <p:nvPr/>
        </p:nvSpPr>
        <p:spPr>
          <a:xfrm>
            <a:off x="1023493" y="2297387"/>
            <a:ext cx="4261143" cy="232153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0"/>
              </a:lnSpc>
            </a:pPr>
            <a:r>
              <a:rPr lang="pl-PL" sz="2000" b="1" dirty="0">
                <a:solidFill>
                  <a:srgbClr val="093672"/>
                </a:solidFill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93672"/>
                </a:solidFill>
                <a:cs typeface="Calibri" panose="020F0502020204030204" pitchFamily="34" charset="0"/>
              </a:rPr>
              <a:t>Propagowanie świadomości </a:t>
            </a:r>
            <a:r>
              <a:rPr lang="pl-PL" sz="2000" b="1" dirty="0">
                <a:solidFill>
                  <a:srgbClr val="093672"/>
                </a:solidFill>
                <a:cs typeface="Calibri" panose="020F0502020204030204" pitchFamily="34" charset="0"/>
              </a:rPr>
              <a:t>  </a:t>
            </a:r>
            <a:r>
              <a:rPr lang="en-US" sz="2000" b="1" dirty="0">
                <a:solidFill>
                  <a:srgbClr val="093672"/>
                </a:solidFill>
                <a:cs typeface="Calibri" panose="020F0502020204030204" pitchFamily="34" charset="0"/>
              </a:rPr>
              <a:t>konsekwencji nadużywania alkoholu, środków uspokajających, leków nasennych lub innych substancji psychoaktywnych</a:t>
            </a:r>
            <a:r>
              <a:rPr lang="en-US" sz="2000" b="1" dirty="0">
                <a:solidFill>
                  <a:srgbClr val="093672"/>
                </a:solidFill>
              </a:rPr>
              <a:t>; 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DEACF666-CC0E-4673-B9B8-43CB5F8D3E51}"/>
              </a:ext>
            </a:extLst>
          </p:cNvPr>
          <p:cNvSpPr txBox="1"/>
          <p:nvPr/>
        </p:nvSpPr>
        <p:spPr>
          <a:xfrm>
            <a:off x="2978421" y="5337181"/>
            <a:ext cx="3691894" cy="89806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t">
            <a:spAutoFit/>
          </a:bodyPr>
          <a:lstStyle/>
          <a:p>
            <a:pPr algn="ctr">
              <a:lnSpc>
                <a:spcPts val="3700"/>
              </a:lnSpc>
            </a:pPr>
            <a:r>
              <a:rPr lang="en-US" sz="2000" b="1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Kreowanie i wzmacnianie postaw prozdrowotnych u seniorów.</a:t>
            </a:r>
          </a:p>
        </p:txBody>
      </p:sp>
      <p:sp>
        <p:nvSpPr>
          <p:cNvPr id="26" name="TextBox 10">
            <a:extLst>
              <a:ext uri="{FF2B5EF4-FFF2-40B4-BE49-F238E27FC236}">
                <a16:creationId xmlns:a16="http://schemas.microsoft.com/office/drawing/2014/main" id="{F450C7E6-BB61-4B28-B9A0-5EECA1019DEC}"/>
              </a:ext>
            </a:extLst>
          </p:cNvPr>
          <p:cNvSpPr txBox="1"/>
          <p:nvPr/>
        </p:nvSpPr>
        <p:spPr>
          <a:xfrm>
            <a:off x="6762810" y="2219682"/>
            <a:ext cx="4405697" cy="279602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700"/>
              </a:lnSpc>
            </a:pPr>
            <a:r>
              <a:rPr lang="pl-PL" sz="2000" b="1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Dostarczanie wsparcia psychologiczneg</a:t>
            </a:r>
            <a:r>
              <a:rPr lang="pl-PL" sz="2000" b="1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000" b="1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informacji na temat zagrożeń oraz w sytuacji problematycznego spożywania alkoholu lub zażywania innych substancji psychoaktywnych, w tym leków nasennych /środków usypiających.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4" y="517841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198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18B271E-F8A4-473F-A7CF-794000290506}"/>
              </a:ext>
            </a:extLst>
          </p:cNvPr>
          <p:cNvGrpSpPr/>
          <p:nvPr/>
        </p:nvGrpSpPr>
        <p:grpSpPr>
          <a:xfrm>
            <a:off x="2389027" y="-288205"/>
            <a:ext cx="9694333" cy="2368558"/>
            <a:chOff x="0" y="-152400"/>
            <a:chExt cx="4971832" cy="1007525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C06E98D-29C6-4132-B6A3-EB519D08D155}"/>
                </a:ext>
              </a:extLst>
            </p:cNvPr>
            <p:cNvSpPr/>
            <p:nvPr/>
          </p:nvSpPr>
          <p:spPr>
            <a:xfrm>
              <a:off x="60790" y="84211"/>
              <a:ext cx="4911042" cy="456773"/>
            </a:xfrm>
            <a:custGeom>
              <a:avLst/>
              <a:gdLst/>
              <a:ahLst/>
              <a:cxnLst/>
              <a:rect l="l" t="t" r="r" b="b"/>
              <a:pathLst>
                <a:path w="4971833" h="855125">
                  <a:moveTo>
                    <a:pt x="20916" y="0"/>
                  </a:moveTo>
                  <a:lnTo>
                    <a:pt x="4950917" y="0"/>
                  </a:lnTo>
                  <a:cubicBezTo>
                    <a:pt x="4956464" y="0"/>
                    <a:pt x="4961784" y="2204"/>
                    <a:pt x="4965707" y="6126"/>
                  </a:cubicBezTo>
                  <a:cubicBezTo>
                    <a:pt x="4969629" y="10049"/>
                    <a:pt x="4971833" y="15369"/>
                    <a:pt x="4971833" y="20916"/>
                  </a:cubicBezTo>
                  <a:lnTo>
                    <a:pt x="4971833" y="834209"/>
                  </a:lnTo>
                  <a:cubicBezTo>
                    <a:pt x="4971833" y="839756"/>
                    <a:pt x="4969629" y="845076"/>
                    <a:pt x="4965707" y="848999"/>
                  </a:cubicBezTo>
                  <a:cubicBezTo>
                    <a:pt x="4961784" y="852921"/>
                    <a:pt x="4956464" y="855125"/>
                    <a:pt x="4950917" y="855125"/>
                  </a:cubicBezTo>
                  <a:lnTo>
                    <a:pt x="20916" y="855125"/>
                  </a:lnTo>
                  <a:cubicBezTo>
                    <a:pt x="15369" y="855125"/>
                    <a:pt x="10049" y="852921"/>
                    <a:pt x="6126" y="848999"/>
                  </a:cubicBezTo>
                  <a:cubicBezTo>
                    <a:pt x="2204" y="845076"/>
                    <a:pt x="0" y="839756"/>
                    <a:pt x="0" y="834209"/>
                  </a:cubicBezTo>
                  <a:lnTo>
                    <a:pt x="0" y="20916"/>
                  </a:lnTo>
                  <a:cubicBezTo>
                    <a:pt x="0" y="15369"/>
                    <a:pt x="2204" y="10049"/>
                    <a:pt x="6126" y="6126"/>
                  </a:cubicBezTo>
                  <a:cubicBezTo>
                    <a:pt x="10049" y="2204"/>
                    <a:pt x="15369" y="0"/>
                    <a:pt x="20916" y="0"/>
                  </a:cubicBezTo>
                  <a:close/>
                </a:path>
              </a:pathLst>
            </a:custGeom>
            <a:solidFill>
              <a:srgbClr val="3162AD"/>
            </a:solidFill>
          </p:spPr>
        </p: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93451C83-2AC0-4262-ACCD-6CAA2D0E267F}"/>
                </a:ext>
              </a:extLst>
            </p:cNvPr>
            <p:cNvSpPr txBox="1"/>
            <p:nvPr/>
          </p:nvSpPr>
          <p:spPr>
            <a:xfrm>
              <a:off x="0" y="-152400"/>
              <a:ext cx="4971832" cy="1007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00"/>
                </a:lnSpc>
              </a:pPr>
              <a:r>
                <a:rPr lang="pl-PL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EDYCJE</a:t>
              </a:r>
              <a:r>
                <a:rPr lang="en-US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PROJEKTU</a:t>
              </a:r>
            </a:p>
          </p:txBody>
        </p:sp>
      </p:grpSp>
      <p:sp>
        <p:nvSpPr>
          <p:cNvPr id="19" name="Freeform 5">
            <a:extLst>
              <a:ext uri="{FF2B5EF4-FFF2-40B4-BE49-F238E27FC236}">
                <a16:creationId xmlns:a16="http://schemas.microsoft.com/office/drawing/2014/main" id="{9FB08A2D-CB03-43E2-8B95-92441C4D4FCC}"/>
              </a:ext>
            </a:extLst>
          </p:cNvPr>
          <p:cNvSpPr/>
          <p:nvPr/>
        </p:nvSpPr>
        <p:spPr>
          <a:xfrm>
            <a:off x="843227" y="2665335"/>
            <a:ext cx="175651" cy="284359"/>
          </a:xfrm>
          <a:custGeom>
            <a:avLst/>
            <a:gdLst/>
            <a:ahLst/>
            <a:cxnLst/>
            <a:rect l="l" t="t" r="r" b="b"/>
            <a:pathLst>
              <a:path w="331177" h="412681">
                <a:moveTo>
                  <a:pt x="0" y="0"/>
                </a:moveTo>
                <a:lnTo>
                  <a:pt x="331176" y="0"/>
                </a:lnTo>
                <a:lnTo>
                  <a:pt x="331176" y="412681"/>
                </a:lnTo>
                <a:lnTo>
                  <a:pt x="0" y="41268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24D826D1-9B56-4D34-B163-8C53D4C1606B}"/>
              </a:ext>
            </a:extLst>
          </p:cNvPr>
          <p:cNvSpPr/>
          <p:nvPr/>
        </p:nvSpPr>
        <p:spPr>
          <a:xfrm>
            <a:off x="4773110" y="5312714"/>
            <a:ext cx="175651" cy="284359"/>
          </a:xfrm>
          <a:custGeom>
            <a:avLst/>
            <a:gdLst/>
            <a:ahLst/>
            <a:cxnLst/>
            <a:rect l="l" t="t" r="r" b="b"/>
            <a:pathLst>
              <a:path w="331177" h="412681">
                <a:moveTo>
                  <a:pt x="0" y="0"/>
                </a:moveTo>
                <a:lnTo>
                  <a:pt x="331176" y="0"/>
                </a:lnTo>
                <a:lnTo>
                  <a:pt x="331176" y="412682"/>
                </a:lnTo>
                <a:lnTo>
                  <a:pt x="0" y="41268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85" y="413626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86B9609-6DA5-430E-8E88-A6A510B03B7B}"/>
              </a:ext>
            </a:extLst>
          </p:cNvPr>
          <p:cNvSpPr txBox="1"/>
          <p:nvPr/>
        </p:nvSpPr>
        <p:spPr>
          <a:xfrm>
            <a:off x="1195907" y="1509178"/>
            <a:ext cx="6802475" cy="249299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u="sng" dirty="0">
                <a:solidFill>
                  <a:schemeClr val="accent1">
                    <a:lumMod val="75000"/>
                  </a:schemeClr>
                </a:solidFill>
              </a:rPr>
              <a:t>Pierwsza edycja projektu - pilotażowa</a:t>
            </a:r>
          </a:p>
          <a:p>
            <a:pPr algn="ctr"/>
            <a:endParaRPr lang="pl-PL" sz="10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Czas trwania: </a:t>
            </a:r>
            <a:r>
              <a:rPr lang="pl-PL" sz="2000" b="1" dirty="0"/>
              <a:t>lipiec 2022 r. – wrzesień 2022 r.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Swoimi działaniami objął: </a:t>
            </a:r>
          </a:p>
          <a:p>
            <a:r>
              <a:rPr lang="pl-PL" sz="2000" dirty="0"/>
              <a:t>     * </a:t>
            </a:r>
            <a:r>
              <a:rPr lang="pl-PL" sz="2000" b="1" dirty="0"/>
              <a:t>3</a:t>
            </a:r>
            <a:r>
              <a:rPr lang="pl-PL" b="1" dirty="0"/>
              <a:t> placówki DPS</a:t>
            </a:r>
            <a:r>
              <a:rPr lang="pl-PL" dirty="0"/>
              <a:t>: Ugory, Konarskiego+ Zamenhofa,   </a:t>
            </a:r>
            <a:br>
              <a:rPr lang="pl-PL" dirty="0"/>
            </a:br>
            <a:r>
              <a:rPr lang="pl-PL" dirty="0"/>
              <a:t>         Żołnierzy Wyklętych, </a:t>
            </a:r>
          </a:p>
          <a:p>
            <a:r>
              <a:rPr lang="pl-PL" sz="2000" dirty="0"/>
              <a:t>     * </a:t>
            </a:r>
            <a:r>
              <a:rPr lang="pl-PL" b="1" dirty="0"/>
              <a:t>2 placówki ZDDP: Filia nr 3 i Filia nr 5</a:t>
            </a:r>
          </a:p>
          <a:p>
            <a:r>
              <a:rPr lang="pl-PL" b="1" dirty="0"/>
              <a:t>     </a:t>
            </a:r>
            <a:r>
              <a:rPr lang="pl-PL" dirty="0"/>
              <a:t>*</a:t>
            </a:r>
            <a:r>
              <a:rPr lang="pl-PL" b="1" dirty="0"/>
              <a:t> 794 osoby</a:t>
            </a:r>
            <a:endParaRPr lang="pl-PL" dirty="0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DE5269CE-E361-45AA-B0EC-2FBC666CC77B}"/>
              </a:ext>
            </a:extLst>
          </p:cNvPr>
          <p:cNvSpPr txBox="1"/>
          <p:nvPr/>
        </p:nvSpPr>
        <p:spPr>
          <a:xfrm>
            <a:off x="5309287" y="4169497"/>
            <a:ext cx="6301946" cy="249299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u="sng" dirty="0">
                <a:solidFill>
                  <a:schemeClr val="accent1">
                    <a:lumMod val="75000"/>
                  </a:schemeClr>
                </a:solidFill>
              </a:rPr>
              <a:t>Druga edycja projektu</a:t>
            </a:r>
          </a:p>
          <a:p>
            <a:pPr algn="ctr"/>
            <a:endParaRPr lang="pl-PL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Czas trwania: </a:t>
            </a:r>
            <a:r>
              <a:rPr lang="pl-PL" sz="2000" b="1" dirty="0"/>
              <a:t>maj 2023 r. – listopad 2023 r.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Swoimi działaniami objął: </a:t>
            </a:r>
          </a:p>
          <a:p>
            <a:r>
              <a:rPr lang="pl-PL" sz="2000" dirty="0"/>
              <a:t>     * </a:t>
            </a:r>
            <a:r>
              <a:rPr lang="pl-PL" b="1" dirty="0"/>
              <a:t>4 placówki DPS</a:t>
            </a:r>
            <a:r>
              <a:rPr lang="pl-PL" dirty="0"/>
              <a:t>: Ugory, Niedziałkowskiego</a:t>
            </a:r>
          </a:p>
          <a:p>
            <a:r>
              <a:rPr lang="pl-PL" dirty="0"/>
              <a:t>         Konarskiego+ Zamenhofa, Żołnierzy Wyklętych, </a:t>
            </a:r>
          </a:p>
          <a:p>
            <a:r>
              <a:rPr lang="pl-PL" dirty="0"/>
              <a:t>     * </a:t>
            </a:r>
            <a:r>
              <a:rPr lang="pl-PL" b="1" dirty="0"/>
              <a:t>6 placówek ZDDP</a:t>
            </a:r>
          </a:p>
          <a:p>
            <a:r>
              <a:rPr lang="pl-PL" b="1" dirty="0"/>
              <a:t>     </a:t>
            </a:r>
            <a:r>
              <a:rPr lang="pl-PL" dirty="0"/>
              <a:t>* </a:t>
            </a:r>
            <a:r>
              <a:rPr lang="pl-PL" b="1" dirty="0"/>
              <a:t>962 osoby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4687633A-A8FA-4234-9E7D-1EE2B314968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437" y="4420552"/>
            <a:ext cx="2758242" cy="2068681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320CE959-FFDC-44A2-A477-D317164974C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406" y="1631486"/>
            <a:ext cx="2756929" cy="206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66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18B271E-F8A4-473F-A7CF-794000290506}"/>
              </a:ext>
            </a:extLst>
          </p:cNvPr>
          <p:cNvGrpSpPr/>
          <p:nvPr/>
        </p:nvGrpSpPr>
        <p:grpSpPr>
          <a:xfrm>
            <a:off x="2364313" y="-185531"/>
            <a:ext cx="9694333" cy="2635930"/>
            <a:chOff x="0" y="-152400"/>
            <a:chExt cx="4971832" cy="1007525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C06E98D-29C6-4132-B6A3-EB519D08D155}"/>
                </a:ext>
              </a:extLst>
            </p:cNvPr>
            <p:cNvSpPr/>
            <p:nvPr/>
          </p:nvSpPr>
          <p:spPr>
            <a:xfrm>
              <a:off x="60790" y="78892"/>
              <a:ext cx="4911042" cy="396769"/>
            </a:xfrm>
            <a:custGeom>
              <a:avLst/>
              <a:gdLst/>
              <a:ahLst/>
              <a:cxnLst/>
              <a:rect l="l" t="t" r="r" b="b"/>
              <a:pathLst>
                <a:path w="4971833" h="855125">
                  <a:moveTo>
                    <a:pt x="20916" y="0"/>
                  </a:moveTo>
                  <a:lnTo>
                    <a:pt x="4950917" y="0"/>
                  </a:lnTo>
                  <a:cubicBezTo>
                    <a:pt x="4956464" y="0"/>
                    <a:pt x="4961784" y="2204"/>
                    <a:pt x="4965707" y="6126"/>
                  </a:cubicBezTo>
                  <a:cubicBezTo>
                    <a:pt x="4969629" y="10049"/>
                    <a:pt x="4971833" y="15369"/>
                    <a:pt x="4971833" y="20916"/>
                  </a:cubicBezTo>
                  <a:lnTo>
                    <a:pt x="4971833" y="834209"/>
                  </a:lnTo>
                  <a:cubicBezTo>
                    <a:pt x="4971833" y="839756"/>
                    <a:pt x="4969629" y="845076"/>
                    <a:pt x="4965707" y="848999"/>
                  </a:cubicBezTo>
                  <a:cubicBezTo>
                    <a:pt x="4961784" y="852921"/>
                    <a:pt x="4956464" y="855125"/>
                    <a:pt x="4950917" y="855125"/>
                  </a:cubicBezTo>
                  <a:lnTo>
                    <a:pt x="20916" y="855125"/>
                  </a:lnTo>
                  <a:cubicBezTo>
                    <a:pt x="15369" y="855125"/>
                    <a:pt x="10049" y="852921"/>
                    <a:pt x="6126" y="848999"/>
                  </a:cubicBezTo>
                  <a:cubicBezTo>
                    <a:pt x="2204" y="845076"/>
                    <a:pt x="0" y="839756"/>
                    <a:pt x="0" y="834209"/>
                  </a:cubicBezTo>
                  <a:lnTo>
                    <a:pt x="0" y="20916"/>
                  </a:lnTo>
                  <a:cubicBezTo>
                    <a:pt x="0" y="15369"/>
                    <a:pt x="2204" y="10049"/>
                    <a:pt x="6126" y="6126"/>
                  </a:cubicBezTo>
                  <a:cubicBezTo>
                    <a:pt x="10049" y="2204"/>
                    <a:pt x="15369" y="0"/>
                    <a:pt x="20916" y="0"/>
                  </a:cubicBezTo>
                  <a:close/>
                </a:path>
              </a:pathLst>
            </a:custGeom>
            <a:solidFill>
              <a:srgbClr val="3162AD"/>
            </a:solidFill>
          </p:spPr>
        </p: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93451C83-2AC0-4262-ACCD-6CAA2D0E267F}"/>
                </a:ext>
              </a:extLst>
            </p:cNvPr>
            <p:cNvSpPr txBox="1"/>
            <p:nvPr/>
          </p:nvSpPr>
          <p:spPr>
            <a:xfrm>
              <a:off x="0" y="-152400"/>
              <a:ext cx="4971832" cy="1007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00"/>
                </a:lnSpc>
              </a:pPr>
              <a:r>
                <a:rPr lang="pl-PL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Działania dla Beneficjentów</a:t>
              </a:r>
              <a:endParaRPr lang="en-US" sz="36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4" y="517841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86B9609-6DA5-430E-8E88-A6A510B03B7B}"/>
              </a:ext>
            </a:extLst>
          </p:cNvPr>
          <p:cNvSpPr txBox="1"/>
          <p:nvPr/>
        </p:nvSpPr>
        <p:spPr>
          <a:xfrm>
            <a:off x="5128047" y="1576058"/>
            <a:ext cx="6802475" cy="283154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Pierwsza edycja projektu</a:t>
            </a:r>
          </a:p>
          <a:p>
            <a:pPr algn="ctr"/>
            <a:endParaRPr lang="pl-PL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 err="1"/>
              <a:t>Słuchobus</a:t>
            </a:r>
            <a:endParaRPr lang="pl-PL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 err="1"/>
              <a:t>Osteobus</a:t>
            </a:r>
            <a:endParaRPr lang="pl-PL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Mammobus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Cytologia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Diagnostyka – badania z krwi (m.in. cholesterol, CRP, PSA, d-dimery, próby wątrobowe)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l-PL" sz="2000" dirty="0"/>
          </a:p>
        </p:txBody>
      </p:sp>
      <p:sp>
        <p:nvSpPr>
          <p:cNvPr id="15" name="Freeform 2">
            <a:extLst>
              <a:ext uri="{FF2B5EF4-FFF2-40B4-BE49-F238E27FC236}">
                <a16:creationId xmlns:a16="http://schemas.microsoft.com/office/drawing/2014/main" id="{C7490C9F-C38D-4339-A218-E35C93B294CD}"/>
              </a:ext>
            </a:extLst>
          </p:cNvPr>
          <p:cNvSpPr/>
          <p:nvPr/>
        </p:nvSpPr>
        <p:spPr>
          <a:xfrm>
            <a:off x="120062" y="1620979"/>
            <a:ext cx="2480902" cy="1701217"/>
          </a:xfrm>
          <a:custGeom>
            <a:avLst/>
            <a:gdLst/>
            <a:ahLst/>
            <a:cxnLst/>
            <a:rect l="l" t="t" r="r" b="b"/>
            <a:pathLst>
              <a:path w="9144000" h="5818739">
                <a:moveTo>
                  <a:pt x="0" y="0"/>
                </a:moveTo>
                <a:lnTo>
                  <a:pt x="9144000" y="0"/>
                </a:lnTo>
                <a:lnTo>
                  <a:pt x="9144000" y="5818738"/>
                </a:lnTo>
                <a:lnTo>
                  <a:pt x="0" y="58187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r="-13044"/>
            </a:stretch>
          </a:blipFill>
        </p:spPr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8E1A7EEB-FC28-47C7-86D8-C99C4E8109FA}"/>
              </a:ext>
            </a:extLst>
          </p:cNvPr>
          <p:cNvSpPr txBox="1"/>
          <p:nvPr/>
        </p:nvSpPr>
        <p:spPr>
          <a:xfrm>
            <a:off x="369528" y="3980482"/>
            <a:ext cx="4643301" cy="221599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Pierwsza edycja projektu</a:t>
            </a:r>
          </a:p>
          <a:p>
            <a:pPr algn="ctr"/>
            <a:endParaRPr lang="pl-PL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Warsztaty – pierwsza pomoc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Szkolenie – uzależnienia a możliwości prawne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Szkolenie – profilaktyka uzależnień chemicznych i behawioralnych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4F2B49E-6C8D-449E-A8F8-C1FA169CDCC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182" y="2456014"/>
            <a:ext cx="2257543" cy="1269868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C1DE44A6-821F-4A60-81AD-530E6F898E8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362" y="4734559"/>
            <a:ext cx="2818859" cy="1585608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A6867ED3-69F6-497F-A2C8-1A6205112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0710" y="4574356"/>
            <a:ext cx="2740323" cy="204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2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18B271E-F8A4-473F-A7CF-794000290506}"/>
              </a:ext>
            </a:extLst>
          </p:cNvPr>
          <p:cNvGrpSpPr/>
          <p:nvPr/>
        </p:nvGrpSpPr>
        <p:grpSpPr>
          <a:xfrm>
            <a:off x="2364313" y="-185531"/>
            <a:ext cx="9694333" cy="2635930"/>
            <a:chOff x="0" y="-152400"/>
            <a:chExt cx="4971832" cy="1007525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C06E98D-29C6-4132-B6A3-EB519D08D155}"/>
                </a:ext>
              </a:extLst>
            </p:cNvPr>
            <p:cNvSpPr/>
            <p:nvPr/>
          </p:nvSpPr>
          <p:spPr>
            <a:xfrm>
              <a:off x="60790" y="78892"/>
              <a:ext cx="4911042" cy="396769"/>
            </a:xfrm>
            <a:custGeom>
              <a:avLst/>
              <a:gdLst/>
              <a:ahLst/>
              <a:cxnLst/>
              <a:rect l="l" t="t" r="r" b="b"/>
              <a:pathLst>
                <a:path w="4971833" h="855125">
                  <a:moveTo>
                    <a:pt x="20916" y="0"/>
                  </a:moveTo>
                  <a:lnTo>
                    <a:pt x="4950917" y="0"/>
                  </a:lnTo>
                  <a:cubicBezTo>
                    <a:pt x="4956464" y="0"/>
                    <a:pt x="4961784" y="2204"/>
                    <a:pt x="4965707" y="6126"/>
                  </a:cubicBezTo>
                  <a:cubicBezTo>
                    <a:pt x="4969629" y="10049"/>
                    <a:pt x="4971833" y="15369"/>
                    <a:pt x="4971833" y="20916"/>
                  </a:cubicBezTo>
                  <a:lnTo>
                    <a:pt x="4971833" y="834209"/>
                  </a:lnTo>
                  <a:cubicBezTo>
                    <a:pt x="4971833" y="839756"/>
                    <a:pt x="4969629" y="845076"/>
                    <a:pt x="4965707" y="848999"/>
                  </a:cubicBezTo>
                  <a:cubicBezTo>
                    <a:pt x="4961784" y="852921"/>
                    <a:pt x="4956464" y="855125"/>
                    <a:pt x="4950917" y="855125"/>
                  </a:cubicBezTo>
                  <a:lnTo>
                    <a:pt x="20916" y="855125"/>
                  </a:lnTo>
                  <a:cubicBezTo>
                    <a:pt x="15369" y="855125"/>
                    <a:pt x="10049" y="852921"/>
                    <a:pt x="6126" y="848999"/>
                  </a:cubicBezTo>
                  <a:cubicBezTo>
                    <a:pt x="2204" y="845076"/>
                    <a:pt x="0" y="839756"/>
                    <a:pt x="0" y="834209"/>
                  </a:cubicBezTo>
                  <a:lnTo>
                    <a:pt x="0" y="20916"/>
                  </a:lnTo>
                  <a:cubicBezTo>
                    <a:pt x="0" y="15369"/>
                    <a:pt x="2204" y="10049"/>
                    <a:pt x="6126" y="6126"/>
                  </a:cubicBezTo>
                  <a:cubicBezTo>
                    <a:pt x="10049" y="2204"/>
                    <a:pt x="15369" y="0"/>
                    <a:pt x="20916" y="0"/>
                  </a:cubicBezTo>
                  <a:close/>
                </a:path>
              </a:pathLst>
            </a:custGeom>
            <a:solidFill>
              <a:srgbClr val="3162AD"/>
            </a:solidFill>
          </p:spPr>
        </p: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93451C83-2AC0-4262-ACCD-6CAA2D0E267F}"/>
                </a:ext>
              </a:extLst>
            </p:cNvPr>
            <p:cNvSpPr txBox="1"/>
            <p:nvPr/>
          </p:nvSpPr>
          <p:spPr>
            <a:xfrm>
              <a:off x="0" y="-152400"/>
              <a:ext cx="4971832" cy="1007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700"/>
                </a:lnSpc>
              </a:pPr>
              <a:r>
                <a:rPr lang="pl-PL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Działania dla Beneficjentów</a:t>
              </a:r>
              <a:endParaRPr lang="en-US" sz="36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4" y="517841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86B9609-6DA5-430E-8E88-A6A510B03B7B}"/>
              </a:ext>
            </a:extLst>
          </p:cNvPr>
          <p:cNvSpPr txBox="1"/>
          <p:nvPr/>
        </p:nvSpPr>
        <p:spPr>
          <a:xfrm>
            <a:off x="5061261" y="1576058"/>
            <a:ext cx="6802475" cy="270843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Druga edycja projektu</a:t>
            </a:r>
          </a:p>
          <a:p>
            <a:pPr algn="ctr"/>
            <a:endParaRPr lang="pl-PL" sz="14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 err="1"/>
              <a:t>Okobus</a:t>
            </a:r>
            <a:r>
              <a:rPr lang="pl-PL" sz="2000" dirty="0"/>
              <a:t> – </a:t>
            </a:r>
            <a:r>
              <a:rPr lang="pl-PL" sz="1600" dirty="0"/>
              <a:t>badania w kierunku retinopatii cukrzycowej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Pakiet </a:t>
            </a:r>
            <a:r>
              <a:rPr lang="pl-PL" sz="2000" dirty="0" err="1"/>
              <a:t>cardio</a:t>
            </a:r>
            <a:r>
              <a:rPr lang="pl-PL" sz="2000" dirty="0"/>
              <a:t> + konsultacja specjalisty - </a:t>
            </a:r>
            <a:r>
              <a:rPr lang="pl-PL" sz="1600" dirty="0"/>
              <a:t>badania w kierunku chorób </a:t>
            </a:r>
            <a:r>
              <a:rPr lang="pl-PL" sz="1600" dirty="0" err="1"/>
              <a:t>ukł</a:t>
            </a:r>
            <a:r>
              <a:rPr lang="pl-PL" sz="1600" dirty="0"/>
              <a:t>. krążenia 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 err="1"/>
              <a:t>Wideodermatoskop</a:t>
            </a:r>
            <a:r>
              <a:rPr lang="pl-PL" sz="2000" dirty="0"/>
              <a:t> – </a:t>
            </a:r>
            <a:r>
              <a:rPr lang="pl-PL" sz="1600" dirty="0"/>
              <a:t>badania znamion w kierunku nowotworów skóry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Diagnostyka – </a:t>
            </a:r>
            <a:r>
              <a:rPr lang="pl-PL" sz="1600" dirty="0"/>
              <a:t>badania z krwi (m.in. cholesterol, CRP, PSA, d-dimery, próby wątrobowe, HCV)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sz="2000" dirty="0"/>
              <a:t>Warsztaty – pierwsza pomoc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1235116-4E95-49DF-BF0C-1B2974919E2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90" y="4525040"/>
            <a:ext cx="3076650" cy="2245704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B7B92EBA-5FD0-4E0C-AE6F-D617F3F5212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533" y="1592947"/>
            <a:ext cx="2641790" cy="1981342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E837A424-012F-4016-95E5-35E5CDCC9D2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000" y="4525040"/>
            <a:ext cx="2722527" cy="2140268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1C1B626C-0D4E-45FF-8F10-3341B7CEF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64" y="3612884"/>
            <a:ext cx="2343368" cy="3056238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82ED9AFA-1D8B-45E4-A40B-21E7E4ED292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709" y="3981134"/>
            <a:ext cx="1925878" cy="256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2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9"/>
          <p:cNvSpPr txBox="1"/>
          <p:nvPr/>
        </p:nvSpPr>
        <p:spPr>
          <a:xfrm>
            <a:off x="328264" y="6134100"/>
            <a:ext cx="5960329" cy="3043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63"/>
              </a:lnSpc>
            </a:pPr>
            <a:endParaRPr lang="en-US" sz="1857" spc="26" dirty="0">
              <a:solidFill>
                <a:srgbClr val="FFFFFF"/>
              </a:solidFill>
              <a:latin typeface="Archivo Black"/>
            </a:endParaRPr>
          </a:p>
        </p:txBody>
      </p:sp>
      <p:grpSp>
        <p:nvGrpSpPr>
          <p:cNvPr id="18" name="Group 2">
            <a:extLst>
              <a:ext uri="{FF2B5EF4-FFF2-40B4-BE49-F238E27FC236}">
                <a16:creationId xmlns:a16="http://schemas.microsoft.com/office/drawing/2014/main" id="{618B271E-F8A4-473F-A7CF-794000290506}"/>
              </a:ext>
            </a:extLst>
          </p:cNvPr>
          <p:cNvGrpSpPr/>
          <p:nvPr/>
        </p:nvGrpSpPr>
        <p:grpSpPr>
          <a:xfrm>
            <a:off x="2364313" y="-355737"/>
            <a:ext cx="9694333" cy="2635930"/>
            <a:chOff x="0" y="-152400"/>
            <a:chExt cx="4971832" cy="1007525"/>
          </a:xfrm>
        </p:grpSpPr>
        <p:sp>
          <p:nvSpPr>
            <p:cNvPr id="27" name="Freeform 3">
              <a:extLst>
                <a:ext uri="{FF2B5EF4-FFF2-40B4-BE49-F238E27FC236}">
                  <a16:creationId xmlns:a16="http://schemas.microsoft.com/office/drawing/2014/main" id="{EC06E98D-29C6-4132-B6A3-EB519D08D155}"/>
                </a:ext>
              </a:extLst>
            </p:cNvPr>
            <p:cNvSpPr/>
            <p:nvPr/>
          </p:nvSpPr>
          <p:spPr>
            <a:xfrm>
              <a:off x="60790" y="78892"/>
              <a:ext cx="4911042" cy="401529"/>
            </a:xfrm>
            <a:custGeom>
              <a:avLst/>
              <a:gdLst/>
              <a:ahLst/>
              <a:cxnLst/>
              <a:rect l="l" t="t" r="r" b="b"/>
              <a:pathLst>
                <a:path w="4971833" h="855125">
                  <a:moveTo>
                    <a:pt x="20916" y="0"/>
                  </a:moveTo>
                  <a:lnTo>
                    <a:pt x="4950917" y="0"/>
                  </a:lnTo>
                  <a:cubicBezTo>
                    <a:pt x="4956464" y="0"/>
                    <a:pt x="4961784" y="2204"/>
                    <a:pt x="4965707" y="6126"/>
                  </a:cubicBezTo>
                  <a:cubicBezTo>
                    <a:pt x="4969629" y="10049"/>
                    <a:pt x="4971833" y="15369"/>
                    <a:pt x="4971833" y="20916"/>
                  </a:cubicBezTo>
                  <a:lnTo>
                    <a:pt x="4971833" y="834209"/>
                  </a:lnTo>
                  <a:cubicBezTo>
                    <a:pt x="4971833" y="839756"/>
                    <a:pt x="4969629" y="845076"/>
                    <a:pt x="4965707" y="848999"/>
                  </a:cubicBezTo>
                  <a:cubicBezTo>
                    <a:pt x="4961784" y="852921"/>
                    <a:pt x="4956464" y="855125"/>
                    <a:pt x="4950917" y="855125"/>
                  </a:cubicBezTo>
                  <a:lnTo>
                    <a:pt x="20916" y="855125"/>
                  </a:lnTo>
                  <a:cubicBezTo>
                    <a:pt x="15369" y="855125"/>
                    <a:pt x="10049" y="852921"/>
                    <a:pt x="6126" y="848999"/>
                  </a:cubicBezTo>
                  <a:cubicBezTo>
                    <a:pt x="2204" y="845076"/>
                    <a:pt x="0" y="839756"/>
                    <a:pt x="0" y="834209"/>
                  </a:cubicBezTo>
                  <a:lnTo>
                    <a:pt x="0" y="20916"/>
                  </a:lnTo>
                  <a:cubicBezTo>
                    <a:pt x="0" y="15369"/>
                    <a:pt x="2204" y="10049"/>
                    <a:pt x="6126" y="6126"/>
                  </a:cubicBezTo>
                  <a:cubicBezTo>
                    <a:pt x="10049" y="2204"/>
                    <a:pt x="15369" y="0"/>
                    <a:pt x="20916" y="0"/>
                  </a:cubicBezTo>
                  <a:close/>
                </a:path>
              </a:pathLst>
            </a:custGeom>
            <a:solidFill>
              <a:srgbClr val="3162AD"/>
            </a:solidFill>
          </p:spPr>
          <p:txBody>
            <a:bodyPr/>
            <a:lstStyle/>
            <a:p>
              <a:endParaRPr lang="pl-PL" dirty="0"/>
            </a:p>
          </p:txBody>
        </p:sp>
        <p:sp>
          <p:nvSpPr>
            <p:cNvPr id="28" name="TextBox 4">
              <a:extLst>
                <a:ext uri="{FF2B5EF4-FFF2-40B4-BE49-F238E27FC236}">
                  <a16:creationId xmlns:a16="http://schemas.microsoft.com/office/drawing/2014/main" id="{93451C83-2AC0-4262-ACCD-6CAA2D0E267F}"/>
                </a:ext>
              </a:extLst>
            </p:cNvPr>
            <p:cNvSpPr txBox="1"/>
            <p:nvPr/>
          </p:nvSpPr>
          <p:spPr>
            <a:xfrm>
              <a:off x="0" y="-152400"/>
              <a:ext cx="4971832" cy="10075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00"/>
                </a:lnSpc>
              </a:pPr>
              <a:r>
                <a:rPr lang="pl-PL" sz="36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</a:t>
              </a:r>
              <a:r>
                <a:rPr lang="pl-PL" sz="2800" dirty="0">
                  <a:solidFill>
                    <a:srgbClr val="FFFF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Działania dla Beneficjentów</a:t>
              </a:r>
              <a:endParaRPr lang="en-US" sz="2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2" name="Picture 4">
            <a:extLst>
              <a:ext uri="{FF2B5EF4-FFF2-40B4-BE49-F238E27FC236}">
                <a16:creationId xmlns:a16="http://schemas.microsoft.com/office/drawing/2014/main" id="{D9584D9F-38A8-4FFD-825D-1F93F97903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04" y="350996"/>
            <a:ext cx="3012488" cy="84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8E1A7EEB-FC28-47C7-86D8-C99C4E8109FA}"/>
              </a:ext>
            </a:extLst>
          </p:cNvPr>
          <p:cNvSpPr txBox="1"/>
          <p:nvPr/>
        </p:nvSpPr>
        <p:spPr>
          <a:xfrm>
            <a:off x="3743350" y="1462114"/>
            <a:ext cx="8302191" cy="34163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                                Innowacyjność działań:</a:t>
            </a:r>
          </a:p>
          <a:p>
            <a:pPr algn="ctr"/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pl-PL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pl-PL" sz="2400" dirty="0" err="1">
                <a:solidFill>
                  <a:schemeClr val="accent1">
                    <a:lumMod val="75000"/>
                  </a:schemeClr>
                </a:solidFill>
              </a:rPr>
              <a:t>Neurosesje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                            </a:t>
            </a:r>
            <a:r>
              <a:rPr lang="pl-PL" sz="2400" dirty="0">
                <a:solidFill>
                  <a:schemeClr val="tx1"/>
                </a:solidFill>
              </a:rPr>
              <a:t>P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pl-PL" sz="2400" dirty="0" err="1">
                <a:solidFill>
                  <a:schemeClr val="accent1">
                    <a:lumMod val="75000"/>
                  </a:schemeClr>
                </a:solidFill>
              </a:rPr>
              <a:t>unkt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2400" dirty="0">
                <a:solidFill>
                  <a:schemeClr val="tx1"/>
                </a:solidFill>
              </a:rPr>
              <a:t>O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pl-PL" sz="2400" dirty="0" err="1">
                <a:solidFill>
                  <a:schemeClr val="accent1">
                    <a:lumMod val="75000"/>
                  </a:schemeClr>
                </a:solidFill>
              </a:rPr>
              <a:t>pieki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2400" dirty="0">
                <a:solidFill>
                  <a:schemeClr val="tx1"/>
                </a:solidFill>
              </a:rPr>
              <a:t>F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pl-PL" sz="2400" dirty="0" err="1">
                <a:solidFill>
                  <a:schemeClr val="accent1">
                    <a:lumMod val="75000"/>
                  </a:schemeClr>
                </a:solidFill>
              </a:rPr>
              <a:t>armaceutycznej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– Fundacja </a:t>
            </a:r>
            <a:r>
              <a:rPr lang="pl-PL" sz="2400" dirty="0" err="1">
                <a:solidFill>
                  <a:schemeClr val="accent1">
                    <a:lumMod val="75000"/>
                  </a:schemeClr>
                </a:solidFill>
              </a:rPr>
              <a:t>ORCHidea</a:t>
            </a:r>
            <a:r>
              <a:rPr lang="pl-PL" sz="2400" dirty="0">
                <a:solidFill>
                  <a:schemeClr val="accent1">
                    <a:lumMod val="75000"/>
                  </a:schemeClr>
                </a:solidFill>
              </a:rPr>
              <a:t>                   </a:t>
            </a:r>
            <a:r>
              <a:rPr lang="pl-PL" sz="1600" dirty="0">
                <a:solidFill>
                  <a:srgbClr val="FF0000"/>
                </a:solidFill>
              </a:rPr>
              <a:t>p. Agnieszka Neumann-</a:t>
            </a:r>
            <a:r>
              <a:rPr lang="pl-PL" sz="1600" dirty="0" err="1">
                <a:solidFill>
                  <a:srgbClr val="FF0000"/>
                </a:solidFill>
              </a:rPr>
              <a:t>Podcaszka</a:t>
            </a:r>
            <a:r>
              <a:rPr lang="pl-PL" sz="1600" dirty="0">
                <a:solidFill>
                  <a:srgbClr val="FF0000"/>
                </a:solidFill>
              </a:rPr>
              <a:t>                                 </a:t>
            </a:r>
            <a:r>
              <a:rPr lang="pl-PL" sz="1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pl-PL" sz="16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pl-PL" sz="1600" dirty="0">
                <a:solidFill>
                  <a:srgbClr val="FF0000"/>
                </a:solidFill>
              </a:rPr>
              <a:t>p. Aleksandra Orchowska z Zespołem                      </a:t>
            </a:r>
            <a:r>
              <a:rPr lang="pl-PL" sz="1600" dirty="0">
                <a:solidFill>
                  <a:schemeClr val="tx1"/>
                </a:solidFill>
              </a:rPr>
              <a:t>- spotkania z przedstawicielami Polskiego  </a:t>
            </a:r>
            <a:br>
              <a:rPr lang="pl-PL" sz="1600" dirty="0">
                <a:solidFill>
                  <a:schemeClr val="tx1"/>
                </a:solidFill>
              </a:rPr>
            </a:br>
            <a:r>
              <a:rPr lang="pl-PL" sz="1600" dirty="0">
                <a:solidFill>
                  <a:schemeClr val="tx1"/>
                </a:solidFill>
              </a:rPr>
              <a:t>- warsztaty aktywizujące procesy myślowe            Towarzystwa Gerontologicznego (samoleczenie, </a:t>
            </a:r>
          </a:p>
          <a:p>
            <a:r>
              <a:rPr lang="pl-PL" sz="1600" dirty="0">
                <a:solidFill>
                  <a:schemeClr val="tx1"/>
                </a:solidFill>
              </a:rPr>
              <a:t>(pamięć, koncentrację uwagi oraz mowę)              leki a substancje psychoaktywne, łączenie)</a:t>
            </a:r>
          </a:p>
        </p:txBody>
      </p:sp>
      <p:sp>
        <p:nvSpPr>
          <p:cNvPr id="2" name="Strzałka: w dół 1">
            <a:extLst>
              <a:ext uri="{FF2B5EF4-FFF2-40B4-BE49-F238E27FC236}">
                <a16:creationId xmlns:a16="http://schemas.microsoft.com/office/drawing/2014/main" id="{4AF98D37-3111-4FF6-A950-05064AD98084}"/>
              </a:ext>
            </a:extLst>
          </p:cNvPr>
          <p:cNvSpPr/>
          <p:nvPr/>
        </p:nvSpPr>
        <p:spPr>
          <a:xfrm rot="2517377">
            <a:off x="5771831" y="1913087"/>
            <a:ext cx="387179" cy="1330177"/>
          </a:xfrm>
          <a:prstGeom prst="downArrow">
            <a:avLst>
              <a:gd name="adj1" fmla="val 50000"/>
              <a:gd name="adj2" fmla="val 8617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highlight>
                <a:srgbClr val="FF0000"/>
              </a:highlight>
            </a:endParaRPr>
          </a:p>
        </p:txBody>
      </p:sp>
      <p:sp>
        <p:nvSpPr>
          <p:cNvPr id="14" name="Strzałka: w dół 13">
            <a:extLst>
              <a:ext uri="{FF2B5EF4-FFF2-40B4-BE49-F238E27FC236}">
                <a16:creationId xmlns:a16="http://schemas.microsoft.com/office/drawing/2014/main" id="{B555C487-DF49-43BC-9F48-42D938BC8DFC}"/>
              </a:ext>
            </a:extLst>
          </p:cNvPr>
          <p:cNvSpPr/>
          <p:nvPr/>
        </p:nvSpPr>
        <p:spPr>
          <a:xfrm rot="19012634">
            <a:off x="8713458" y="1906298"/>
            <a:ext cx="387179" cy="1345254"/>
          </a:xfrm>
          <a:prstGeom prst="downArrow">
            <a:avLst>
              <a:gd name="adj1" fmla="val 50000"/>
              <a:gd name="adj2" fmla="val 8617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trzałka: w dół 14">
            <a:extLst>
              <a:ext uri="{FF2B5EF4-FFF2-40B4-BE49-F238E27FC236}">
                <a16:creationId xmlns:a16="http://schemas.microsoft.com/office/drawing/2014/main" id="{07D1C2DB-AFE2-44C1-8CEE-91EA28183BDF}"/>
              </a:ext>
            </a:extLst>
          </p:cNvPr>
          <p:cNvSpPr/>
          <p:nvPr/>
        </p:nvSpPr>
        <p:spPr>
          <a:xfrm>
            <a:off x="7259364" y="2119417"/>
            <a:ext cx="387179" cy="2272459"/>
          </a:xfrm>
          <a:prstGeom prst="downArrow">
            <a:avLst>
              <a:gd name="adj1" fmla="val 50000"/>
              <a:gd name="adj2" fmla="val 8617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0A95605F-ACEA-4AEA-B779-59E63CAB210F}"/>
              </a:ext>
            </a:extLst>
          </p:cNvPr>
          <p:cNvSpPr txBox="1"/>
          <p:nvPr/>
        </p:nvSpPr>
        <p:spPr>
          <a:xfrm>
            <a:off x="4822672" y="5062990"/>
            <a:ext cx="5285029" cy="150323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0"/>
              </a:lnSpc>
            </a:pPr>
            <a:r>
              <a:rPr lang="pl-PL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Wielkopolskie Samorządowe Centrum Kształcenia Zawodowego i Ustawicznego nr 2 w Poznaniu</a:t>
            </a:r>
          </a:p>
          <a:p>
            <a:pPr algn="ctr">
              <a:lnSpc>
                <a:spcPts val="2300"/>
              </a:lnSpc>
            </a:pPr>
            <a:r>
              <a:rPr lang="pl-PL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p. Renata Dobrzyńska</a:t>
            </a:r>
          </a:p>
          <a:p>
            <a:pPr algn="ctr">
              <a:lnSpc>
                <a:spcPts val="1600"/>
              </a:lnSpc>
            </a:pPr>
            <a:r>
              <a:rPr lang="pl-PL" dirty="0">
                <a:solidFill>
                  <a:srgbClr val="09367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pl-PL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warsztaty edukacyjno-profilaktyczne nt. </a:t>
            </a:r>
            <a:r>
              <a:rPr lang="pl-PL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„Profesjonalizm usług </a:t>
            </a:r>
            <a:r>
              <a:rPr lang="pl-PL" sz="160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terapeutyczno</a:t>
            </a:r>
            <a:r>
              <a:rPr lang="pl-PL" sz="16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–opiekuńczych; planowanie i organizacja procesu z uwzględnieniem wsparcia praktycznego”. </a:t>
            </a:r>
            <a:endParaRPr lang="en-US" sz="16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165538B-3CDD-4CDF-AB3B-8D4926CF2F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58" y="1463048"/>
            <a:ext cx="3012489" cy="1694525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B100BC65-2F1A-437A-B0A4-D9324AFD296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72" y="3416422"/>
            <a:ext cx="1919172" cy="1439379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8E01090D-1A78-4513-8AAD-E87402BE652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954" y="5040672"/>
            <a:ext cx="2669059" cy="168271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2BC59682-32BE-45CF-8303-E3506193AA0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48879" y="5135943"/>
            <a:ext cx="1809767" cy="13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7359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</TotalTime>
  <Words>423</Words>
  <Application>Microsoft Office PowerPoint</Application>
  <PresentationFormat>Panoramiczny</PresentationFormat>
  <Paragraphs>66</Paragraphs>
  <Slides>7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4" baseType="lpstr">
      <vt:lpstr>Agrandir Bold</vt:lpstr>
      <vt:lpstr>Archivo Black</vt:lpstr>
      <vt:lpstr>Arial</vt:lpstr>
      <vt:lpstr>Calibri</vt:lpstr>
      <vt:lpstr>Calibri Light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POZNAŃ UZALEŻNIONY  OD PROFILAKTYKI</dc:title>
  <dc:creator>Iwona Garczyńska</dc:creator>
  <cp:lastModifiedBy>Katarzyna Kobryń</cp:lastModifiedBy>
  <cp:revision>46</cp:revision>
  <dcterms:created xsi:type="dcterms:W3CDTF">2023-04-25T07:55:21Z</dcterms:created>
  <dcterms:modified xsi:type="dcterms:W3CDTF">2023-12-05T11:07:53Z</dcterms:modified>
</cp:coreProperties>
</file>